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5"/>
  </p:notesMasterIdLst>
  <p:sldIdLst>
    <p:sldId id="256" r:id="rId2"/>
    <p:sldId id="352" r:id="rId3"/>
    <p:sldId id="382" r:id="rId4"/>
    <p:sldId id="316" r:id="rId5"/>
    <p:sldId id="392" r:id="rId6"/>
    <p:sldId id="275" r:id="rId7"/>
    <p:sldId id="290" r:id="rId8"/>
    <p:sldId id="389" r:id="rId9"/>
    <p:sldId id="390" r:id="rId10"/>
    <p:sldId id="391" r:id="rId11"/>
    <p:sldId id="291" r:id="rId12"/>
    <p:sldId id="396" r:id="rId13"/>
    <p:sldId id="399" r:id="rId14"/>
    <p:sldId id="286" r:id="rId15"/>
    <p:sldId id="284" r:id="rId16"/>
    <p:sldId id="283" r:id="rId17"/>
    <p:sldId id="375" r:id="rId18"/>
    <p:sldId id="397" r:id="rId19"/>
    <p:sldId id="398" r:id="rId20"/>
    <p:sldId id="383" r:id="rId21"/>
    <p:sldId id="395" r:id="rId22"/>
    <p:sldId id="361" r:id="rId23"/>
    <p:sldId id="351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1"/>
    <p:restoredTop sz="94718"/>
  </p:normalViewPr>
  <p:slideViewPr>
    <p:cSldViewPr snapToGrid="0" snapToObjects="1">
      <p:cViewPr varScale="1">
        <p:scale>
          <a:sx n="116" d="100"/>
          <a:sy n="116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F9B9C-B0B8-044A-B253-43F0AF84BC18}" type="datetimeFigureOut">
              <a:rPr lang="de-DE" smtClean="0"/>
              <a:t>22.02.22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BACA2-9905-E34E-98F1-4712F6B09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04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youtu.be/MOn_ySghN2Y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Tipp: Endlos!</a:t>
            </a:r>
            <a:endParaRPr lang="en-US" sz="5600">
              <a:highlight>
                <a:srgbClr val="C0C0C0"/>
              </a:highlight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2CE8DF-C250-415A-932B-A8FE41F0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742598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/>
              <a:t>Jede Ebene ist eine Schleife!</a:t>
            </a:r>
          </a:p>
        </p:txBody>
      </p:sp>
      <p:pic>
        <p:nvPicPr>
          <p:cNvPr id="4" name="Grafik 3" descr="Ein Bild, das Text, Shoji, Kreuzworträtsel, gefliest enthält.&#10;&#10;Automatisch generierte Beschreibung">
            <a:extLst>
              <a:ext uri="{FF2B5EF4-FFF2-40B4-BE49-F238E27FC236}">
                <a16:creationId xmlns:a16="http://schemas.microsoft.com/office/drawing/2014/main" id="{B9D203A4-486C-594D-89A3-F55F7B0C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4" y="2633472"/>
            <a:ext cx="11399963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7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D243E8-6A9D-9D4E-87D5-20531B178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95528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Automatisches Labyrinth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B7AF9-31F5-4A38-BCD5-8F2E173849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05" r="2229"/>
          <a:stretch/>
        </p:blipFill>
        <p:spPr>
          <a:xfrm>
            <a:off x="20" y="2665139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6" name="Grafik 5" descr="Ein Bild, das Text, gefliest, farbig, Kachel enthält.&#10;&#10;Automatisch generierte Beschreibung">
            <a:extLst>
              <a:ext uri="{FF2B5EF4-FFF2-40B4-BE49-F238E27FC236}">
                <a16:creationId xmlns:a16="http://schemas.microsoft.com/office/drawing/2014/main" id="{CD987B86-5D15-4946-85B2-B334CE11E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51" r="-3" b="12174"/>
          <a:stretch/>
        </p:blipFill>
        <p:spPr>
          <a:xfrm>
            <a:off x="6185051" y="2654313"/>
            <a:ext cx="6006951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204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83982-F36E-1043-AEAA-50E0E924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Benders Alptraum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81F3BB-B544-9746-9EEC-38C48AE67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https://youtu.be/MOn_ySghN2Y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A1E174B-1543-3F43-9E81-B484AD58E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6119"/>
            <a:ext cx="7598411" cy="406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79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6E2E4-82BA-A041-8359-2CE0FB9C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Block der Woche: Erkenne!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84F0B32-BD33-584D-A926-41BE202E3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37448"/>
            <a:ext cx="8771657" cy="2637631"/>
          </a:xfrm>
        </p:spPr>
      </p:pic>
    </p:spTree>
    <p:extLst>
      <p:ext uri="{BB962C8B-B14F-4D97-AF65-F5344CB8AC3E}">
        <p14:creationId xmlns:p14="http://schemas.microsoft.com/office/powerpoint/2010/main" val="2254182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EDB679-275D-144C-ACCC-630D4EF49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/>
              <a:t>Vor</a:t>
            </a:r>
            <a:r>
              <a:rPr lang="en-US" sz="6000" dirty="0"/>
              <a:t> </a:t>
            </a:r>
            <a:r>
              <a:rPr lang="en-US" sz="6000" dirty="0" err="1"/>
              <a:t>mir</a:t>
            </a:r>
            <a:r>
              <a:rPr lang="en-US" sz="6000" dirty="0"/>
              <a:t> Stein… links!</a:t>
            </a:r>
          </a:p>
        </p:txBody>
      </p:sp>
      <p:pic>
        <p:nvPicPr>
          <p:cNvPr id="5" name="Inhaltsplatzhalter 4" descr="Ein Bild, das Gras, Spielzeug, sitzend, Tisch enthält.&#10;&#10;Automatisch generierte Beschreibung">
            <a:extLst>
              <a:ext uri="{FF2B5EF4-FFF2-40B4-BE49-F238E27FC236}">
                <a16:creationId xmlns:a16="http://schemas.microsoft.com/office/drawing/2014/main" id="{A1A9F8BB-B449-DB48-A43D-5B8BA9D4F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651" y="2642616"/>
            <a:ext cx="3603193" cy="3895344"/>
          </a:xfrm>
          <a:prstGeom prst="rect">
            <a:avLst/>
          </a:prstGeom>
        </p:spPr>
      </p:pic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3805212A-961C-854D-A688-CA960D475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01" y="2642616"/>
            <a:ext cx="55499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52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2E2CA-1DA9-E843-8983-E784F7ED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95528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/>
              <a:t>Nächste</a:t>
            </a:r>
            <a:r>
              <a:rPr lang="en-US" sz="6000" dirty="0"/>
              <a:t> Wand?</a:t>
            </a:r>
          </a:p>
        </p:txBody>
      </p:sp>
      <p:pic>
        <p:nvPicPr>
          <p:cNvPr id="5" name="Inhaltsplatzhalter 4" descr="Ein Bild, das Gras, Spielzeug, Tisch, grün enthält.&#10;&#10;Automatisch generierte Beschreibung">
            <a:extLst>
              <a:ext uri="{FF2B5EF4-FFF2-40B4-BE49-F238E27FC236}">
                <a16:creationId xmlns:a16="http://schemas.microsoft.com/office/drawing/2014/main" id="{6C947D15-7141-914D-8E36-DA6459769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417" r="2" b="2"/>
          <a:stretch/>
        </p:blipFill>
        <p:spPr>
          <a:xfrm>
            <a:off x="20" y="2665139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83F88CB-7741-2E4F-A08B-11219476D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01" y="2642616"/>
            <a:ext cx="55499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88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8EB0AD-6E67-8145-9DAA-EFEA37CC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Umdrehen!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63507"/>
          </a:solidFill>
          <a:ln w="38100" cap="rnd">
            <a:solidFill>
              <a:srgbClr val="D6350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Gras, Spielzeug, Tisch, Computer enthält.&#10;&#10;Automatisch generierte Beschreibung">
            <a:extLst>
              <a:ext uri="{FF2B5EF4-FFF2-40B4-BE49-F238E27FC236}">
                <a16:creationId xmlns:a16="http://schemas.microsoft.com/office/drawing/2014/main" id="{934DCC54-966A-464B-9EF9-4D651C687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458" y="2642616"/>
            <a:ext cx="5489440" cy="345540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1D6C7B-AA66-8F4F-B647-DAAC0DDD4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504" y="2642616"/>
            <a:ext cx="5486400" cy="3895344"/>
          </a:xfrm>
          <a:prstGeom prst="rect">
            <a:avLst/>
          </a:prstGeom>
        </p:spPr>
      </p:pic>
      <p:sp>
        <p:nvSpPr>
          <p:cNvPr id="8" name="Gebogener Pfeil 7">
            <a:extLst>
              <a:ext uri="{FF2B5EF4-FFF2-40B4-BE49-F238E27FC236}">
                <a16:creationId xmlns:a16="http://schemas.microsoft.com/office/drawing/2014/main" id="{AA65AF02-D788-884D-AC76-6A4C325EF713}"/>
              </a:ext>
            </a:extLst>
          </p:cNvPr>
          <p:cNvSpPr/>
          <p:nvPr/>
        </p:nvSpPr>
        <p:spPr>
          <a:xfrm>
            <a:off x="1523796" y="2585792"/>
            <a:ext cx="2872395" cy="2783617"/>
          </a:xfrm>
          <a:prstGeom prst="circularArrow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5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206580-25B9-4A4B-9897-12FB78F8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95528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Labyrinth-Generator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99A12BB-5E5B-E841-BC68-C4B4D80B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20" y="2665139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95EFF65-BF2F-DA4C-8507-BD8A4E285A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6185051" y="2654313"/>
            <a:ext cx="6006951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3663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C45915-9ABE-3B4B-9685-3C719F49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95528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/>
              <a:t>Umgang</a:t>
            </a:r>
            <a:r>
              <a:rPr lang="en-US" sz="6000" dirty="0"/>
              <a:t> </a:t>
            </a:r>
            <a:r>
              <a:rPr lang="en-US" sz="6000" dirty="0" err="1"/>
              <a:t>mit</a:t>
            </a:r>
            <a:r>
              <a:rPr lang="en-US" sz="6000" dirty="0"/>
              <a:t> </a:t>
            </a:r>
            <a:r>
              <a:rPr lang="en-US" sz="6000" dirty="0" err="1"/>
              <a:t>Fehlern</a:t>
            </a:r>
            <a:endParaRPr lang="en-US" sz="6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5D3790-0DFE-2349-9C76-D61EBBBC4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7" r="2" b="2"/>
          <a:stretch/>
        </p:blipFill>
        <p:spPr>
          <a:xfrm>
            <a:off x="20" y="2665139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5" name="Inhaltsplatzhalter 4" descr="Ein Bild, das Text, Shoji enthält.&#10;&#10;Automatisch generierte Beschreibung">
            <a:extLst>
              <a:ext uri="{FF2B5EF4-FFF2-40B4-BE49-F238E27FC236}">
                <a16:creationId xmlns:a16="http://schemas.microsoft.com/office/drawing/2014/main" id="{1E77579A-604A-0F4C-A97D-EBFBB9181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80" b="-3"/>
          <a:stretch/>
        </p:blipFill>
        <p:spPr>
          <a:xfrm>
            <a:off x="6185051" y="2654313"/>
            <a:ext cx="6006951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6763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C45915-9ABE-3B4B-9685-3C719F49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95528"/>
            <a:ext cx="10908792" cy="10698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6000" dirty="0"/>
            </a:br>
            <a:r>
              <a:rPr lang="en-US" sz="6000" dirty="0"/>
              <a:t>“</a:t>
            </a:r>
            <a:r>
              <a:rPr lang="en-US" sz="6000" dirty="0" err="1"/>
              <a:t>Gehe</a:t>
            </a:r>
            <a:r>
              <a:rPr lang="en-US" sz="6000" dirty="0"/>
              <a:t> </a:t>
            </a:r>
            <a:r>
              <a:rPr lang="en-US" sz="6000" dirty="0" err="1"/>
              <a:t>vorwärts</a:t>
            </a:r>
            <a:r>
              <a:rPr lang="en-US" sz="6000" dirty="0"/>
              <a:t>, und sage </a:t>
            </a:r>
            <a:r>
              <a:rPr lang="en-US" sz="6000" dirty="0" err="1"/>
              <a:t>ob</a:t>
            </a:r>
            <a:r>
              <a:rPr lang="en-US" sz="6000" dirty="0"/>
              <a:t> es </a:t>
            </a:r>
            <a:r>
              <a:rPr lang="en-US" sz="6000" dirty="0" err="1"/>
              <a:t>geklappt</a:t>
            </a:r>
            <a:r>
              <a:rPr lang="en-US" sz="6000" dirty="0"/>
              <a:t> hat”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E096F41-E629-C74A-9A70-DDB1EB058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17" r="3894" b="-1"/>
          <a:stretch/>
        </p:blipFill>
        <p:spPr>
          <a:xfrm>
            <a:off x="20" y="2665139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83D8ED-9325-DE4A-8244-2334980AC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9197"/>
          <a:stretch/>
        </p:blipFill>
        <p:spPr>
          <a:xfrm>
            <a:off x="6185051" y="2654313"/>
            <a:ext cx="6006951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4963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600"/>
              <a:t>Was machen wir?</a:t>
            </a: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C5445"/>
          </a:solidFill>
          <a:ln w="38100" cap="rnd">
            <a:solidFill>
              <a:srgbClr val="9C544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de-DE" b="1" dirty="0"/>
              <a:t>Kurze Wiederholung…</a:t>
            </a:r>
          </a:p>
          <a:p>
            <a:r>
              <a:rPr lang="de-DE" b="1" dirty="0"/>
              <a:t>Programme ohne Error </a:t>
            </a:r>
          </a:p>
          <a:p>
            <a:pPr marL="0" indent="0">
              <a:buNone/>
            </a:pPr>
            <a:r>
              <a:rPr lang="de-DE" b="1" dirty="0"/>
              <a:t>	Fragen nach dem Erklären…</a:t>
            </a:r>
          </a:p>
          <a:p>
            <a:r>
              <a:rPr lang="de-DE" b="1" dirty="0"/>
              <a:t>Gruppenräume &amp; </a:t>
            </a:r>
            <a:r>
              <a:rPr lang="de-DE" b="1" dirty="0" err="1"/>
              <a:t>Challange</a:t>
            </a:r>
            <a:r>
              <a:rPr lang="de-DE" b="1" dirty="0"/>
              <a:t>: Maximaler Krötenstau!</a:t>
            </a:r>
          </a:p>
          <a:p>
            <a:pPr lvl="1"/>
            <a:r>
              <a:rPr lang="de-DE" b="1" dirty="0"/>
              <a:t>Oder: Disko-Time!</a:t>
            </a:r>
          </a:p>
          <a:p>
            <a:r>
              <a:rPr lang="de-DE" b="1" dirty="0"/>
              <a:t>Nicht alles verstanden? -&gt; Video mit allen Infos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, Gebäude, gefliest enthält.&#10;&#10;Automatisch generierte Beschreibung">
            <a:extLst>
              <a:ext uri="{FF2B5EF4-FFF2-40B4-BE49-F238E27FC236}">
                <a16:creationId xmlns:a16="http://schemas.microsoft.com/office/drawing/2014/main" id="{867F609E-3EB3-0F47-8B0C-535330788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26" r="24987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000" dirty="0"/>
              <a:t>Deine Aufgaben:</a:t>
            </a:r>
            <a:br>
              <a:rPr lang="de-DE" sz="5000" dirty="0"/>
            </a:br>
            <a:r>
              <a:rPr lang="de-DE" sz="5000" dirty="0"/>
              <a:t>Automatisch</a:t>
            </a:r>
          </a:p>
        </p:txBody>
      </p:sp>
      <p:sp>
        <p:nvSpPr>
          <p:cNvPr id="68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9FB04"/>
          </a:solidFill>
          <a:ln w="38100" cap="rnd">
            <a:solidFill>
              <a:srgbClr val="E9FB0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940011"/>
            <a:ext cx="5550655" cy="4817913"/>
          </a:xfrm>
        </p:spPr>
        <p:txBody>
          <a:bodyPr>
            <a:normAutofit/>
          </a:bodyPr>
          <a:lstStyle/>
          <a:p>
            <a:r>
              <a:rPr lang="de-DE" dirty="0"/>
              <a:t>Automatisches Labyrinth</a:t>
            </a:r>
          </a:p>
          <a:p>
            <a:pPr lvl="1"/>
            <a:r>
              <a:rPr lang="de-DE" dirty="0"/>
              <a:t>Vor mir ein Block</a:t>
            </a:r>
          </a:p>
          <a:p>
            <a:pPr lvl="2"/>
            <a:r>
              <a:rPr lang="de-DE" dirty="0"/>
              <a:t>Rechts drehen</a:t>
            </a:r>
          </a:p>
          <a:p>
            <a:pPr lvl="2"/>
            <a:r>
              <a:rPr lang="de-DE" dirty="0"/>
              <a:t>Innerhalb dieses Blockes</a:t>
            </a:r>
            <a:r>
              <a:rPr lang="de-DE" b="1" dirty="0"/>
              <a:t>: Immer ein Block - Umdrehen 2x drehen</a:t>
            </a:r>
          </a:p>
          <a:p>
            <a:pPr marL="0" indent="0">
              <a:buNone/>
            </a:pPr>
            <a:r>
              <a:rPr lang="de-DE" sz="3600" b="1" dirty="0"/>
              <a:t>Profi Aufgabe:</a:t>
            </a:r>
          </a:p>
          <a:p>
            <a:r>
              <a:rPr lang="de-DE" b="1" dirty="0"/>
              <a:t>Benutze die Fehler-Tolerante Variante </a:t>
            </a:r>
            <a:r>
              <a:rPr lang="de-DE" dirty="0"/>
              <a:t>mit </a:t>
            </a:r>
          </a:p>
          <a:p>
            <a:r>
              <a:rPr lang="de-DE" dirty="0"/>
              <a:t>Teste an dem normalen Labyrinth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17861F-06C8-A746-B130-98C7381F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607" y="172934"/>
            <a:ext cx="5715000" cy="40513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2BE058A-FA25-E04F-8315-DD628DAE7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49" t="16476" r="16155" b="65874"/>
          <a:stretch/>
        </p:blipFill>
        <p:spPr>
          <a:xfrm>
            <a:off x="4611852" y="4461098"/>
            <a:ext cx="2218963" cy="6027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E87E9B70-E00A-2940-976A-103162EAE08A}"/>
              </a:ext>
            </a:extLst>
          </p:cNvPr>
          <p:cNvSpPr txBox="1">
            <a:spLocks/>
          </p:cNvSpPr>
          <p:nvPr/>
        </p:nvSpPr>
        <p:spPr>
          <a:xfrm>
            <a:off x="640080" y="5657657"/>
            <a:ext cx="11359256" cy="8436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de-DE" sz="5000" dirty="0">
                <a:solidFill>
                  <a:srgbClr val="00B0F0"/>
                </a:solidFill>
              </a:rPr>
              <a:t>Challenge: Wie viele Schildkröten laufen gleichzeitig?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12977E2-6000-254D-A550-8A3B69981A12}"/>
              </a:ext>
            </a:extLst>
          </p:cNvPr>
          <p:cNvSpPr/>
          <p:nvPr/>
        </p:nvSpPr>
        <p:spPr>
          <a:xfrm>
            <a:off x="7646767" y="2409444"/>
            <a:ext cx="818807" cy="4277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xplosion 2 10">
            <a:extLst>
              <a:ext uri="{FF2B5EF4-FFF2-40B4-BE49-F238E27FC236}">
                <a16:creationId xmlns:a16="http://schemas.microsoft.com/office/drawing/2014/main" id="{5C6846F1-195A-2640-9FF8-2AA954306496}"/>
              </a:ext>
            </a:extLst>
          </p:cNvPr>
          <p:cNvSpPr/>
          <p:nvPr/>
        </p:nvSpPr>
        <p:spPr>
          <a:xfrm>
            <a:off x="7695418" y="2323165"/>
            <a:ext cx="721503" cy="60025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471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84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Lösung: </a:t>
            </a:r>
            <a:br>
              <a:rPr lang="en-US"/>
            </a:br>
            <a:r>
              <a:rPr lang="en-US"/>
              <a:t>Bibliothek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ABEEC38-B4BA-CA40-80A1-FFBEF4BE3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07" r="1" b="20830"/>
          <a:stretch/>
        </p:blipFill>
        <p:spPr>
          <a:xfrm>
            <a:off x="5" y="10"/>
            <a:ext cx="600537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6" name="Grafik 5" descr="Ein Bild, das drinnen, farbig enthält.&#10;&#10;Automatisch generierte Beschreibung">
            <a:extLst>
              <a:ext uri="{FF2B5EF4-FFF2-40B4-BE49-F238E27FC236}">
                <a16:creationId xmlns:a16="http://schemas.microsoft.com/office/drawing/2014/main" id="{DE28F89A-0369-6D4E-BB90-73DFB69E0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05" b="2"/>
          <a:stretch/>
        </p:blipFill>
        <p:spPr>
          <a:xfrm>
            <a:off x="6185045" y="10"/>
            <a:ext cx="6006950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92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69A9FE"/>
          </a:solidFill>
          <a:ln w="34925">
            <a:solidFill>
              <a:srgbClr val="69A9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47A51DD-53DB-7840-9D88-BCE5C3DC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562856"/>
            <a:ext cx="6903721" cy="1600200"/>
          </a:xfrm>
        </p:spPr>
        <p:txBody>
          <a:bodyPr anchor="ctr">
            <a:normAutofit/>
          </a:bodyPr>
          <a:lstStyle/>
          <a:p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24825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2" cy="1462334"/>
          </a:xfrm>
        </p:spPr>
        <p:txBody>
          <a:bodyPr anchor="b">
            <a:normAutofit/>
          </a:bodyPr>
          <a:lstStyle/>
          <a:p>
            <a:r>
              <a:rPr lang="de-DE" sz="6600" dirty="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dirty="0"/>
              <a:t>Was hat dir gefallen?</a:t>
            </a:r>
          </a:p>
          <a:p>
            <a:r>
              <a:rPr lang="de-DE" dirty="0"/>
              <a:t>Was können wir besser machen?</a:t>
            </a:r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6749C6C-5E9D-694C-8462-B95B46020BE9}"/>
              </a:ext>
            </a:extLst>
          </p:cNvPr>
          <p:cNvSpPr txBox="1"/>
          <p:nvPr/>
        </p:nvSpPr>
        <p:spPr>
          <a:xfrm>
            <a:off x="640080" y="3965357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de-DE" sz="7200" dirty="0"/>
              <a:t>Probleme?</a:t>
            </a:r>
          </a:p>
        </p:txBody>
      </p:sp>
      <p:sp>
        <p:nvSpPr>
          <p:cNvPr id="13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2C1FD"/>
          </a:solidFill>
          <a:ln w="38100" cap="rnd">
            <a:solidFill>
              <a:srgbClr val="82C1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fontScale="92500"/>
          </a:bodyPr>
          <a:lstStyle/>
          <a:p>
            <a:r>
              <a:rPr lang="de-DE" sz="5400" dirty="0"/>
              <a:t>Da kannst nichts hören? Bitte die Webseite mit der Video-Konferenz neu laden.</a:t>
            </a:r>
          </a:p>
          <a:p>
            <a:r>
              <a:rPr lang="de-DE" sz="5400" b="1" dirty="0"/>
              <a:t>Eingesperrt </a:t>
            </a:r>
            <a:r>
              <a:rPr lang="de-DE" sz="5400" b="1" dirty="0" err="1"/>
              <a:t>etc</a:t>
            </a:r>
            <a:r>
              <a:rPr lang="de-DE" sz="5400" b="1" dirty="0"/>
              <a:t>? NEU Verbinden?</a:t>
            </a:r>
          </a:p>
          <a:p>
            <a:pPr marL="0" indent="0">
              <a:buNone/>
            </a:pPr>
            <a:endParaRPr lang="de-DE" sz="5400" dirty="0"/>
          </a:p>
          <a:p>
            <a:endParaRPr lang="de-DE" sz="5400" dirty="0"/>
          </a:p>
          <a:p>
            <a:endParaRPr lang="de-DE" sz="5400" dirty="0"/>
          </a:p>
        </p:txBody>
      </p:sp>
      <p:pic>
        <p:nvPicPr>
          <p:cNvPr id="6" name="Grafik 5" descr="Ein Bild, das Text, Elektronik, Anzeige, Computer enthält.&#10;&#10;Automatisch generierte Beschreibung">
            <a:extLst>
              <a:ext uri="{FF2B5EF4-FFF2-40B4-BE49-F238E27FC236}">
                <a16:creationId xmlns:a16="http://schemas.microsoft.com/office/drawing/2014/main" id="{846E0282-FF67-1743-A4CA-E13AB0DD98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9836" y="1011767"/>
            <a:ext cx="4930843" cy="4834466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873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Mähen ohne Zählen?</a:t>
            </a:r>
            <a:endParaRPr lang="en-US" sz="5800">
              <a:highlight>
                <a:srgbClr val="C0C0C0"/>
              </a:highlight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2CE8DF-C250-415A-932B-A8FE41F0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/>
              <a:t>Goldblöcke</a:t>
            </a: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 err="1"/>
              <a:t>Eisenblöcke</a:t>
            </a:r>
            <a:r>
              <a:rPr lang="en-US" dirty="0"/>
              <a:t>…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CE030"/>
          </a:solidFill>
          <a:ln w="38100" cap="rnd">
            <a:solidFill>
              <a:srgbClr val="DCE03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gefliest, Gewebe enthält.&#10;&#10;Automatisch generierte Beschreibung">
            <a:extLst>
              <a:ext uri="{FF2B5EF4-FFF2-40B4-BE49-F238E27FC236}">
                <a16:creationId xmlns:a16="http://schemas.microsoft.com/office/drawing/2014/main" id="{1A5A3520-459F-7C49-8CBA-EE0E12356F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73360" y="-192024"/>
            <a:ext cx="5176487" cy="721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05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B3DA2-3D01-714F-BE68-8DFC9466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Wenn… dann!</a:t>
            </a:r>
          </a:p>
        </p:txBody>
      </p:sp>
      <p:pic>
        <p:nvPicPr>
          <p:cNvPr id="7" name="Grafik 6" descr="Ein Bild, das Monitor, grün, sitzend, Bildschirm enthält.&#10;&#10;Automatisch generierte Beschreibung">
            <a:extLst>
              <a:ext uri="{FF2B5EF4-FFF2-40B4-BE49-F238E27FC236}">
                <a16:creationId xmlns:a16="http://schemas.microsoft.com/office/drawing/2014/main" id="{6D5E91DE-4D83-884D-9822-E5B5BC35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58" y="4166629"/>
            <a:ext cx="1130300" cy="1193800"/>
          </a:xfrm>
          <a:prstGeom prst="rect">
            <a:avLst/>
          </a:prstGeom>
        </p:spPr>
      </p:pic>
      <p:pic>
        <p:nvPicPr>
          <p:cNvPr id="9" name="Grafik 8" descr="Ein Bild, das Tisch, Läufer enthält.&#10;&#10;Automatisch generierte Beschreibung">
            <a:extLst>
              <a:ext uri="{FF2B5EF4-FFF2-40B4-BE49-F238E27FC236}">
                <a16:creationId xmlns:a16="http://schemas.microsoft.com/office/drawing/2014/main" id="{92116AAE-E9D3-BC4D-B044-0FDECDADF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179" y="4166629"/>
            <a:ext cx="1092200" cy="1092200"/>
          </a:xfrm>
          <a:prstGeom prst="rect">
            <a:avLst/>
          </a:prstGeom>
        </p:spPr>
      </p:pic>
      <p:pic>
        <p:nvPicPr>
          <p:cNvPr id="11" name="Grafik 10" descr="Ein Bild, das Monitor, Anzeige, Uhr enthält.&#10;&#10;Automatisch generierte Beschreibung">
            <a:extLst>
              <a:ext uri="{FF2B5EF4-FFF2-40B4-BE49-F238E27FC236}">
                <a16:creationId xmlns:a16="http://schemas.microsoft.com/office/drawing/2014/main" id="{E9157AD7-3585-AD44-B647-8838E7662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952" y="4192029"/>
            <a:ext cx="1066800" cy="1066800"/>
          </a:xfrm>
          <a:prstGeom prst="rect">
            <a:avLst/>
          </a:prstGeom>
        </p:spPr>
      </p:pic>
      <p:pic>
        <p:nvPicPr>
          <p:cNvPr id="13" name="Grafik 12" descr="Ein Bild, das Uhr enthält.&#10;&#10;Automatisch generierte Beschreibung">
            <a:extLst>
              <a:ext uri="{FF2B5EF4-FFF2-40B4-BE49-F238E27FC236}">
                <a16:creationId xmlns:a16="http://schemas.microsoft.com/office/drawing/2014/main" id="{B488B73F-04FA-7D47-A71C-5DB19EAA2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090" y="4166629"/>
            <a:ext cx="1130300" cy="1104900"/>
          </a:xfrm>
          <a:prstGeom prst="rect">
            <a:avLst/>
          </a:prstGeom>
        </p:spPr>
      </p:pic>
      <p:pic>
        <p:nvPicPr>
          <p:cNvPr id="15" name="Grafik 14" descr="Ein Bild, das Monitor, Bildschirm, Uhr, Zeichnung enthält.&#10;&#10;Automatisch generierte Beschreibung">
            <a:extLst>
              <a:ext uri="{FF2B5EF4-FFF2-40B4-BE49-F238E27FC236}">
                <a16:creationId xmlns:a16="http://schemas.microsoft.com/office/drawing/2014/main" id="{972B2665-98EE-F84C-9302-864B70E34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435" y="4033038"/>
            <a:ext cx="1168400" cy="1168400"/>
          </a:xfrm>
          <a:prstGeom prst="rect">
            <a:avLst/>
          </a:prstGeom>
        </p:spPr>
      </p:pic>
      <p:pic>
        <p:nvPicPr>
          <p:cNvPr id="19" name="Inhaltsplatzhalter 18" descr="Ein Bild, das Monitor, sitzend, grün, Bildschirm enthält.&#10;&#10;Automatisch generierte Beschreibung">
            <a:extLst>
              <a:ext uri="{FF2B5EF4-FFF2-40B4-BE49-F238E27FC236}">
                <a16:creationId xmlns:a16="http://schemas.microsoft.com/office/drawing/2014/main" id="{0A78BF60-CE4E-7245-A9FE-7FFAAFD56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0534056" y="4090429"/>
            <a:ext cx="1143000" cy="1117600"/>
          </a:xfr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5D3B85D-08DD-414C-8DEE-AC8F19900B3A}"/>
              </a:ext>
            </a:extLst>
          </p:cNvPr>
          <p:cNvSpPr txBox="1"/>
          <p:nvPr/>
        </p:nvSpPr>
        <p:spPr>
          <a:xfrm>
            <a:off x="514944" y="3081638"/>
            <a:ext cx="1499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WENN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042CC14-9FC0-9A48-8B3B-F88020C939A5}"/>
              </a:ext>
            </a:extLst>
          </p:cNvPr>
          <p:cNvSpPr txBox="1"/>
          <p:nvPr/>
        </p:nvSpPr>
        <p:spPr>
          <a:xfrm>
            <a:off x="2293894" y="3108754"/>
            <a:ext cx="2020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VOR MIR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F73843E-2811-114B-BC4C-38FE76A247F5}"/>
              </a:ext>
            </a:extLst>
          </p:cNvPr>
          <p:cNvSpPr txBox="1"/>
          <p:nvPr/>
        </p:nvSpPr>
        <p:spPr>
          <a:xfrm>
            <a:off x="4690392" y="3121454"/>
            <a:ext cx="773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IST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481522-563C-9B4F-A094-25D484F4BE83}"/>
              </a:ext>
            </a:extLst>
          </p:cNvPr>
          <p:cNvSpPr txBox="1"/>
          <p:nvPr/>
        </p:nvSpPr>
        <p:spPr>
          <a:xfrm>
            <a:off x="5754273" y="3108753"/>
            <a:ext cx="25805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b="1" u="sng" dirty="0"/>
              <a:t>GOLDBLOCK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AA03999-950D-E74C-8214-600B01B42211}"/>
              </a:ext>
            </a:extLst>
          </p:cNvPr>
          <p:cNvSpPr txBox="1"/>
          <p:nvPr/>
        </p:nvSpPr>
        <p:spPr>
          <a:xfrm>
            <a:off x="8337614" y="3081637"/>
            <a:ext cx="1560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DANN</a:t>
            </a:r>
            <a:r>
              <a:rPr lang="de-DE" sz="7200" b="1" dirty="0">
                <a:solidFill>
                  <a:srgbClr val="FF0000"/>
                </a:solidFill>
              </a:rPr>
              <a:t>(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E6BEE94-A16F-FC4B-BF90-0B92C28E48D5}"/>
              </a:ext>
            </a:extLst>
          </p:cNvPr>
          <p:cNvSpPr txBox="1"/>
          <p:nvPr/>
        </p:nvSpPr>
        <p:spPr>
          <a:xfrm>
            <a:off x="10355992" y="3121453"/>
            <a:ext cx="14558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ENDE</a:t>
            </a:r>
            <a:r>
              <a:rPr lang="de-DE" sz="7200" b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744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31812-5965-3749-87C3-A8F2A27B8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Level 2</a:t>
            </a:r>
          </a:p>
        </p:txBody>
      </p:sp>
      <p:pic>
        <p:nvPicPr>
          <p:cNvPr id="5" name="Inhaltsplatzhalter 4" descr="Ein Bild, das Schrank enthält.&#10;&#10;Automatisch generierte Beschreibung">
            <a:extLst>
              <a:ext uri="{FF2B5EF4-FFF2-40B4-BE49-F238E27FC236}">
                <a16:creationId xmlns:a16="http://schemas.microsoft.com/office/drawing/2014/main" id="{51BCD82A-43C0-594A-A68F-8D3CE1CC0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0677" y="1928813"/>
            <a:ext cx="4230645" cy="4252912"/>
          </a:xfrm>
        </p:spPr>
      </p:pic>
    </p:spTree>
    <p:extLst>
      <p:ext uri="{BB962C8B-B14F-4D97-AF65-F5344CB8AC3E}">
        <p14:creationId xmlns:p14="http://schemas.microsoft.com/office/powerpoint/2010/main" val="3779504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Tipp: Jedes </a:t>
            </a:r>
            <a:r>
              <a:rPr lang="de-DE" dirty="0">
                <a:highlight>
                  <a:srgbClr val="C0C0C0"/>
                </a:highlight>
                <a:latin typeface="Ubuntu" panose="020B0504030602030204" pitchFamily="34" charset="0"/>
              </a:rPr>
              <a:t>DO</a:t>
            </a:r>
            <a:r>
              <a:rPr lang="de-DE" dirty="0"/>
              <a:t> braucht ein </a:t>
            </a:r>
            <a:r>
              <a:rPr lang="de-DE" dirty="0">
                <a:highlight>
                  <a:srgbClr val="C0C0C0"/>
                </a:highlight>
                <a:latin typeface="Ubuntu" panose="020B0504030602030204" pitchFamily="34" charset="0"/>
              </a:rPr>
              <a:t>END</a:t>
            </a:r>
          </a:p>
        </p:txBody>
      </p:sp>
      <p:pic>
        <p:nvPicPr>
          <p:cNvPr id="5" name="Inhaltsplatzhalter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4334B1F-9228-3740-BC9D-957892732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714" y="1928813"/>
            <a:ext cx="8056572" cy="4252912"/>
          </a:xfrm>
        </p:spPr>
      </p:pic>
    </p:spTree>
    <p:extLst>
      <p:ext uri="{BB962C8B-B14F-4D97-AF65-F5344CB8AC3E}">
        <p14:creationId xmlns:p14="http://schemas.microsoft.com/office/powerpoint/2010/main" val="173637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900"/>
              <a:t>Tipp: Einrücken!</a:t>
            </a:r>
            <a:endParaRPr lang="en-US" sz="8900">
              <a:highlight>
                <a:srgbClr val="C0C0C0"/>
              </a:highlight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2CE8DF-C250-415A-932B-A8FE41F0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/>
              <a:t>Jede</a:t>
            </a:r>
            <a:r>
              <a:rPr lang="en-US" dirty="0"/>
              <a:t> Ebene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Schleife</a:t>
            </a:r>
            <a:r>
              <a:rPr lang="en-US" dirty="0"/>
              <a:t>!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B12"/>
          </a:solidFill>
          <a:ln w="38100" cap="rnd">
            <a:solidFill>
              <a:srgbClr val="FFFB1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 descr="Ein Bild, das Text, Kreuzworträtsel enthält.&#10;&#10;Automatisch generierte Beschreibung">
            <a:extLst>
              <a:ext uri="{FF2B5EF4-FFF2-40B4-BE49-F238E27FC236}">
                <a16:creationId xmlns:a16="http://schemas.microsoft.com/office/drawing/2014/main" id="{5598E161-6F9B-FC46-9419-0E9E835BB7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871099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Macintosh PowerPoint</Application>
  <PresentationFormat>Breitbild</PresentationFormat>
  <Paragraphs>58</Paragraphs>
  <Slides>23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Arial</vt:lpstr>
      <vt:lpstr>Calibri</vt:lpstr>
      <vt:lpstr>Modern Love</vt:lpstr>
      <vt:lpstr>The Hand</vt:lpstr>
      <vt:lpstr>Ubuntu</vt:lpstr>
      <vt:lpstr>SketchyVTI</vt:lpstr>
      <vt:lpstr>Schön, dass Du da bist!</vt:lpstr>
      <vt:lpstr>Was machen wir?</vt:lpstr>
      <vt:lpstr>Probleme?</vt:lpstr>
      <vt:lpstr>Kurze Wiederholung</vt:lpstr>
      <vt:lpstr>Mähen ohne Zählen?</vt:lpstr>
      <vt:lpstr>Wenn… dann!</vt:lpstr>
      <vt:lpstr>Level 2</vt:lpstr>
      <vt:lpstr>Tipp: Jedes DO braucht ein END</vt:lpstr>
      <vt:lpstr>Tipp: Einrücken!</vt:lpstr>
      <vt:lpstr>Tipp: Endlos!</vt:lpstr>
      <vt:lpstr>Automatisches Labyrinth</vt:lpstr>
      <vt:lpstr>Benders Alptraum</vt:lpstr>
      <vt:lpstr>Block der Woche: Erkenne!</vt:lpstr>
      <vt:lpstr>Vor mir Stein… links!</vt:lpstr>
      <vt:lpstr>Nächste Wand?</vt:lpstr>
      <vt:lpstr>Umdrehen!</vt:lpstr>
      <vt:lpstr>Labyrinth-Generator</vt:lpstr>
      <vt:lpstr>Umgang mit Fehlern</vt:lpstr>
      <vt:lpstr> “Gehe vorwärts, und sage ob es geklappt hat”</vt:lpstr>
      <vt:lpstr>Deine Aufgaben: Automatisch</vt:lpstr>
      <vt:lpstr>Lösung:  Bibliothek</vt:lpstr>
      <vt:lpstr>Feedback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42</cp:revision>
  <dcterms:created xsi:type="dcterms:W3CDTF">2021-01-19T15:46:41Z</dcterms:created>
  <dcterms:modified xsi:type="dcterms:W3CDTF">2022-02-22T15:44:49Z</dcterms:modified>
</cp:coreProperties>
</file>